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692" r:id="rId5"/>
    <p:sldId id="693" r:id="rId6"/>
    <p:sldId id="257" r:id="rId7"/>
    <p:sldId id="258" r:id="rId8"/>
    <p:sldId id="691"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397037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353280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72386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1530940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1692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264838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3589427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403709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224529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81400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72130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173925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140101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19763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365567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0F3D9E-2F26-4FAD-B709-C4BF94F7807B}" type="datetimeFigureOut">
              <a:rPr lang="en-CA" smtClean="0"/>
              <a:t>2019-06-05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C1AF71-FF90-42C8-9BD1-21329FE85C0C}" type="slidenum">
              <a:rPr lang="en-CA" smtClean="0"/>
              <a:t>‹#›</a:t>
            </a:fld>
            <a:endParaRPr lang="en-CA" dirty="0"/>
          </a:p>
        </p:txBody>
      </p:sp>
    </p:spTree>
    <p:extLst>
      <p:ext uri="{BB962C8B-B14F-4D97-AF65-F5344CB8AC3E}">
        <p14:creationId xmlns:p14="http://schemas.microsoft.com/office/powerpoint/2010/main" val="17394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0F3D9E-2F26-4FAD-B709-C4BF94F7807B}" type="datetimeFigureOut">
              <a:rPr lang="en-CA" smtClean="0"/>
              <a:t>2019-06-05</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C1AF71-FF90-42C8-9BD1-21329FE85C0C}" type="slidenum">
              <a:rPr lang="en-CA" smtClean="0"/>
              <a:t>‹#›</a:t>
            </a:fld>
            <a:endParaRPr lang="en-CA" dirty="0"/>
          </a:p>
        </p:txBody>
      </p:sp>
    </p:spTree>
    <p:extLst>
      <p:ext uri="{BB962C8B-B14F-4D97-AF65-F5344CB8AC3E}">
        <p14:creationId xmlns:p14="http://schemas.microsoft.com/office/powerpoint/2010/main" val="2770827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YycOSQOWTk" TargetMode="External"/><Relationship Id="rId2" Type="http://schemas.openxmlformats.org/officeDocument/2006/relationships/slideLayout" Target="../slideLayouts/slideLayout2.xml"/><Relationship Id="rId1" Type="http://schemas.openxmlformats.org/officeDocument/2006/relationships/video" Target="https://www.youtube.com/embed/cYycOSQOWTk?feature=oembed" TargetMode="Externa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BC148-82D1-469B-8CAB-0752B17AB644}"/>
              </a:ext>
            </a:extLst>
          </p:cNvPr>
          <p:cNvSpPr>
            <a:spLocks noGrp="1"/>
          </p:cNvSpPr>
          <p:nvPr>
            <p:ph type="ctrTitle"/>
          </p:nvPr>
        </p:nvSpPr>
        <p:spPr/>
        <p:txBody>
          <a:bodyPr/>
          <a:lstStyle/>
          <a:p>
            <a:r>
              <a:rPr lang="en-CA" dirty="0"/>
              <a:t>Important Note Taking</a:t>
            </a:r>
          </a:p>
        </p:txBody>
      </p:sp>
      <p:sp>
        <p:nvSpPr>
          <p:cNvPr id="3" name="Subtitle 2">
            <a:extLst>
              <a:ext uri="{FF2B5EF4-FFF2-40B4-BE49-F238E27FC236}">
                <a16:creationId xmlns:a16="http://schemas.microsoft.com/office/drawing/2014/main" id="{94BDCD7C-90B1-4620-8977-952FB972276A}"/>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37292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8BE7A-CE45-46D4-BD5E-39023F3B88A6}"/>
              </a:ext>
            </a:extLst>
          </p:cNvPr>
          <p:cNvSpPr>
            <a:spLocks noGrp="1"/>
          </p:cNvSpPr>
          <p:nvPr>
            <p:ph type="title"/>
          </p:nvPr>
        </p:nvSpPr>
        <p:spPr/>
        <p:txBody>
          <a:bodyPr/>
          <a:lstStyle/>
          <a:p>
            <a:r>
              <a:rPr lang="en-CA" dirty="0"/>
              <a:t>Overview</a:t>
            </a:r>
          </a:p>
        </p:txBody>
      </p:sp>
      <p:sp>
        <p:nvSpPr>
          <p:cNvPr id="3" name="Content Placeholder 2">
            <a:extLst>
              <a:ext uri="{FF2B5EF4-FFF2-40B4-BE49-F238E27FC236}">
                <a16:creationId xmlns:a16="http://schemas.microsoft.com/office/drawing/2014/main" id="{56749AF9-118A-4297-AB78-6EF58E760002}"/>
              </a:ext>
            </a:extLst>
          </p:cNvPr>
          <p:cNvSpPr>
            <a:spLocks noGrp="1"/>
          </p:cNvSpPr>
          <p:nvPr>
            <p:ph idx="1"/>
          </p:nvPr>
        </p:nvSpPr>
        <p:spPr/>
        <p:txBody>
          <a:bodyPr/>
          <a:lstStyle/>
          <a:p>
            <a:r>
              <a:rPr lang="en-CA" dirty="0"/>
              <a:t>What is important in note taking</a:t>
            </a:r>
          </a:p>
          <a:p>
            <a:r>
              <a:rPr lang="en-CA" dirty="0"/>
              <a:t>Good Note Taking</a:t>
            </a:r>
          </a:p>
          <a:p>
            <a:r>
              <a:rPr lang="en-CA" dirty="0"/>
              <a:t>Note Taking Strategies</a:t>
            </a:r>
          </a:p>
          <a:p>
            <a:r>
              <a:rPr lang="en-CA" dirty="0"/>
              <a:t>Scenario: Note taking practice</a:t>
            </a:r>
          </a:p>
          <a:p>
            <a:r>
              <a:rPr lang="en-CA" dirty="0"/>
              <a:t>Outlining what is important from your scenario notes</a:t>
            </a:r>
          </a:p>
          <a:p>
            <a:r>
              <a:rPr lang="en-CA" dirty="0"/>
              <a:t>Problem Solving</a:t>
            </a:r>
          </a:p>
          <a:p>
            <a:endParaRPr lang="en-CA" dirty="0"/>
          </a:p>
        </p:txBody>
      </p:sp>
    </p:spTree>
    <p:extLst>
      <p:ext uri="{BB962C8B-B14F-4D97-AF65-F5344CB8AC3E}">
        <p14:creationId xmlns:p14="http://schemas.microsoft.com/office/powerpoint/2010/main" val="347573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0AE3F-97DE-446D-871A-4EB65C053AA7}"/>
              </a:ext>
            </a:extLst>
          </p:cNvPr>
          <p:cNvSpPr>
            <a:spLocks noGrp="1"/>
          </p:cNvSpPr>
          <p:nvPr>
            <p:ph type="title"/>
          </p:nvPr>
        </p:nvSpPr>
        <p:spPr/>
        <p:txBody>
          <a:bodyPr/>
          <a:lstStyle/>
          <a:p>
            <a:r>
              <a:rPr lang="en-CA" dirty="0"/>
              <a:t>What Notes are Important?</a:t>
            </a:r>
          </a:p>
        </p:txBody>
      </p:sp>
      <p:sp>
        <p:nvSpPr>
          <p:cNvPr id="3" name="Content Placeholder 2">
            <a:extLst>
              <a:ext uri="{FF2B5EF4-FFF2-40B4-BE49-F238E27FC236}">
                <a16:creationId xmlns:a16="http://schemas.microsoft.com/office/drawing/2014/main" id="{6202A2D5-AADF-44CF-8B49-5F6249C88876}"/>
              </a:ext>
            </a:extLst>
          </p:cNvPr>
          <p:cNvSpPr>
            <a:spLocks noGrp="1"/>
          </p:cNvSpPr>
          <p:nvPr>
            <p:ph idx="1"/>
          </p:nvPr>
        </p:nvSpPr>
        <p:spPr/>
        <p:txBody>
          <a:bodyPr/>
          <a:lstStyle/>
          <a:p>
            <a:r>
              <a:rPr lang="en-CA" dirty="0"/>
              <a:t>Who was involved</a:t>
            </a:r>
          </a:p>
          <a:p>
            <a:r>
              <a:rPr lang="en-CA" dirty="0"/>
              <a:t>Where and When did this happen</a:t>
            </a:r>
          </a:p>
          <a:p>
            <a:r>
              <a:rPr lang="en-CA" dirty="0"/>
              <a:t>What actually happened/What did you observe</a:t>
            </a:r>
          </a:p>
          <a:p>
            <a:r>
              <a:rPr lang="en-CA" dirty="0"/>
              <a:t>How did this happen?   </a:t>
            </a:r>
          </a:p>
          <a:p>
            <a:r>
              <a:rPr lang="en-CA" dirty="0"/>
              <a:t>What else do you think is important?</a:t>
            </a:r>
          </a:p>
          <a:p>
            <a:endParaRPr lang="en-CA" dirty="0"/>
          </a:p>
          <a:p>
            <a:r>
              <a:rPr lang="en-CA" dirty="0"/>
              <a:t>In court, the investigator’s notebook is their best reference document. When testifying, the court will allow an investigator to refer to notes made at the time to refresh their memory of events and actions taken.</a:t>
            </a:r>
          </a:p>
        </p:txBody>
      </p:sp>
    </p:spTree>
    <p:extLst>
      <p:ext uri="{BB962C8B-B14F-4D97-AF65-F5344CB8AC3E}">
        <p14:creationId xmlns:p14="http://schemas.microsoft.com/office/powerpoint/2010/main" val="381729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2841-BBD4-4517-B27E-3D122CAB9636}"/>
              </a:ext>
            </a:extLst>
          </p:cNvPr>
          <p:cNvSpPr>
            <a:spLocks noGrp="1"/>
          </p:cNvSpPr>
          <p:nvPr>
            <p:ph type="title"/>
          </p:nvPr>
        </p:nvSpPr>
        <p:spPr/>
        <p:txBody>
          <a:bodyPr/>
          <a:lstStyle/>
          <a:p>
            <a:r>
              <a:rPr lang="en-CA" dirty="0"/>
              <a:t>Good Notes:</a:t>
            </a:r>
          </a:p>
        </p:txBody>
      </p:sp>
      <p:sp>
        <p:nvSpPr>
          <p:cNvPr id="3" name="Content Placeholder 2">
            <a:extLst>
              <a:ext uri="{FF2B5EF4-FFF2-40B4-BE49-F238E27FC236}">
                <a16:creationId xmlns:a16="http://schemas.microsoft.com/office/drawing/2014/main" id="{ECBDC09B-B6DC-4D26-99AE-056B6BD3A45F}"/>
              </a:ext>
            </a:extLst>
          </p:cNvPr>
          <p:cNvSpPr>
            <a:spLocks noGrp="1"/>
          </p:cNvSpPr>
          <p:nvPr>
            <p:ph idx="1"/>
          </p:nvPr>
        </p:nvSpPr>
        <p:spPr/>
        <p:txBody>
          <a:bodyPr/>
          <a:lstStyle/>
          <a:p>
            <a:r>
              <a:rPr lang="en-CA" dirty="0"/>
              <a:t>overview of the things seen/heard and the actions taken </a:t>
            </a:r>
          </a:p>
          <a:p>
            <a:r>
              <a:rPr lang="en-CA" dirty="0"/>
              <a:t>A chronology of notes demonstrates the investigator’s mental map of the facts that led to forming reasonable grounds for an arrest and charges</a:t>
            </a:r>
          </a:p>
          <a:p>
            <a:r>
              <a:rPr lang="en-CA" dirty="0"/>
              <a:t>Court cases are often extended by adjournments, appeals, or suspects evading immediate capture. This can extend the time between the investigation and the trial by several years. In these protracted cases, it becomes critical for the investigator to have detailed notes that accurately reflect their investigation to trigger their memory of the facts.</a:t>
            </a:r>
          </a:p>
          <a:p>
            <a:r>
              <a:rPr lang="en-CA" dirty="0"/>
              <a:t>On occasion, an investigator will complete the initial draft of their notes, and, at some later time may suddenly recall a point that was missed. On such occasions, returning to the pages of notes made at the time and attempting to insert the recalled facts is not an acceptable practice</a:t>
            </a:r>
          </a:p>
        </p:txBody>
      </p:sp>
    </p:spTree>
    <p:extLst>
      <p:ext uri="{BB962C8B-B14F-4D97-AF65-F5344CB8AC3E}">
        <p14:creationId xmlns:p14="http://schemas.microsoft.com/office/powerpoint/2010/main" val="2737042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B1E1-86C3-4534-8D6E-3E14E957C191}"/>
              </a:ext>
            </a:extLst>
          </p:cNvPr>
          <p:cNvSpPr>
            <a:spLocks noGrp="1"/>
          </p:cNvSpPr>
          <p:nvPr>
            <p:ph type="title"/>
          </p:nvPr>
        </p:nvSpPr>
        <p:spPr/>
        <p:txBody>
          <a:bodyPr/>
          <a:lstStyle/>
          <a:p>
            <a:r>
              <a:rPr lang="en-CA" dirty="0"/>
              <a:t>Note Taking Strategies</a:t>
            </a:r>
          </a:p>
        </p:txBody>
      </p:sp>
      <p:sp>
        <p:nvSpPr>
          <p:cNvPr id="3" name="Content Placeholder 2">
            <a:extLst>
              <a:ext uri="{FF2B5EF4-FFF2-40B4-BE49-F238E27FC236}">
                <a16:creationId xmlns:a16="http://schemas.microsoft.com/office/drawing/2014/main" id="{19F5BE1D-F9E8-4FC9-B6AE-D8EF4901F8F1}"/>
              </a:ext>
            </a:extLst>
          </p:cNvPr>
          <p:cNvSpPr>
            <a:spLocks noGrp="1"/>
          </p:cNvSpPr>
          <p:nvPr>
            <p:ph idx="1"/>
          </p:nvPr>
        </p:nvSpPr>
        <p:spPr>
          <a:xfrm>
            <a:off x="677334" y="1258957"/>
            <a:ext cx="9195536" cy="5380382"/>
          </a:xfrm>
        </p:spPr>
        <p:txBody>
          <a:bodyPr>
            <a:normAutofit fontScale="85000" lnSpcReduction="20000"/>
          </a:bodyPr>
          <a:lstStyle/>
          <a:p>
            <a:r>
              <a:rPr lang="en-CA" dirty="0"/>
              <a:t>Start notes by creating a big picture perspective and then move from the general to the more specific observations. In this big picture, you are creating a perspective of the facts that you have been made aware of to begin an investigation. These big picture facts become the starting point of your mental map of events, and these facts will be the framework to begin thinking about offence recognition and forming reasonable grounds to believe and take action.</a:t>
            </a:r>
          </a:p>
          <a:p>
            <a:r>
              <a:rPr lang="en-CA" dirty="0"/>
              <a:t>In more specific terms, and to the extent it is possible, begin recording all dates, times, and descriptions of persons, places, and vehicles as they emerge. You may, in fact, have already started a page in your notebook where some exact times, addresses, licence plate numbers, names or persons, and perhaps even blurted statements from a suspect have been jotted down. It is acceptable to use these key pieces of jotted information already recorded to enlarge your detailed notes at the end of the event in a more complete fashion.</a:t>
            </a:r>
          </a:p>
          <a:p>
            <a:r>
              <a:rPr lang="en-CA" dirty="0"/>
              <a:t>Record the identities of persons encountered and how the identity of each person was verified. For example: Witness Jane Doe (DOB: 8 May 64) 34345-8 St Anywhere BC Photo drivers licence ID</a:t>
            </a:r>
          </a:p>
          <a:p>
            <a:r>
              <a:rPr lang="en-CA" dirty="0"/>
              <a:t>Record all statements made by witnesses and victims to reflect an accurate account of the information being conveyed. It is often not possible to record every statement made verbatim in notes, and, in most cases, it is not necessary. Today, technology makes it possible to digitally record the verbatim account being provided by a witness or a victim. But, merely digitally recording a statement is not sufficient, since statements will frequently form considerations in establishing reasonable grounds for belief to take action. Recording the critical details being conveyed will provide a written record of the facts considered to form reasonable grounds for belief.</a:t>
            </a:r>
          </a:p>
          <a:p>
            <a:r>
              <a:rPr lang="en-CA" dirty="0"/>
              <a:t>If a person is a suspect or is a person who may become a suspect, make every effort to record any statements made by that person verbatim. Suspects will often be found at the scene of a crime posing as a witness or even as a victim. Accurately recording the initial statements made by such a person can produce evidence of guilt in the form of statements that are provably false or even incriminating.</a:t>
            </a:r>
          </a:p>
          <a:p>
            <a:endParaRPr lang="en-CA" dirty="0"/>
          </a:p>
        </p:txBody>
      </p:sp>
    </p:spTree>
    <p:extLst>
      <p:ext uri="{BB962C8B-B14F-4D97-AF65-F5344CB8AC3E}">
        <p14:creationId xmlns:p14="http://schemas.microsoft.com/office/powerpoint/2010/main" val="11024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A7F10-DE27-4F86-A900-0DD493466B83}"/>
              </a:ext>
            </a:extLst>
          </p:cNvPr>
          <p:cNvSpPr>
            <a:spLocks noGrp="1"/>
          </p:cNvSpPr>
          <p:nvPr>
            <p:ph type="title"/>
          </p:nvPr>
        </p:nvSpPr>
        <p:spPr/>
        <p:txBody>
          <a:bodyPr>
            <a:normAutofit fontScale="90000"/>
          </a:bodyPr>
          <a:lstStyle/>
          <a:p>
            <a:r>
              <a:rPr lang="en-CA" dirty="0"/>
              <a:t>Note Taking Practice  </a:t>
            </a:r>
            <a:r>
              <a:rPr lang="en-CA" dirty="0">
                <a:hlinkClick r:id="rId3"/>
              </a:rPr>
              <a:t>https://www.youtube.com/watch?v=cYycOSQOWTk</a:t>
            </a:r>
            <a:br>
              <a:rPr lang="en-CA" dirty="0"/>
            </a:br>
            <a:endParaRPr lang="en-CA" dirty="0"/>
          </a:p>
        </p:txBody>
      </p:sp>
      <p:pic>
        <p:nvPicPr>
          <p:cNvPr id="4" name="Online Media 3" title="Domestic in progress">
            <a:hlinkClick r:id="" action="ppaction://media"/>
            <a:extLst>
              <a:ext uri="{FF2B5EF4-FFF2-40B4-BE49-F238E27FC236}">
                <a16:creationId xmlns:a16="http://schemas.microsoft.com/office/drawing/2014/main" id="{76DD32A6-CC68-43CE-BE35-73314855BAC9}"/>
              </a:ext>
            </a:extLst>
          </p:cNvPr>
          <p:cNvPicPr>
            <a:picLocks noGrp="1" noRot="1" noChangeAspect="1"/>
          </p:cNvPicPr>
          <p:nvPr>
            <p:ph idx="1"/>
            <a:videoFile r:link="rId1"/>
          </p:nvPr>
        </p:nvPicPr>
        <p:blipFill>
          <a:blip r:embed="rId4"/>
          <a:stretch>
            <a:fillRect/>
          </a:stretch>
        </p:blipFill>
        <p:spPr>
          <a:xfrm>
            <a:off x="1525588" y="2160588"/>
            <a:ext cx="6900862" cy="3881437"/>
          </a:xfrm>
          <a:prstGeom prst="rect">
            <a:avLst/>
          </a:prstGeom>
        </p:spPr>
      </p:pic>
    </p:spTree>
    <p:extLst>
      <p:ext uri="{BB962C8B-B14F-4D97-AF65-F5344CB8AC3E}">
        <p14:creationId xmlns:p14="http://schemas.microsoft.com/office/powerpoint/2010/main" val="7379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B519-ED3A-49D6-90C2-D8ACF97907A1}"/>
              </a:ext>
            </a:extLst>
          </p:cNvPr>
          <p:cNvSpPr>
            <a:spLocks noGrp="1"/>
          </p:cNvSpPr>
          <p:nvPr>
            <p:ph type="title"/>
          </p:nvPr>
        </p:nvSpPr>
        <p:spPr/>
        <p:txBody>
          <a:bodyPr/>
          <a:lstStyle/>
          <a:p>
            <a:r>
              <a:rPr lang="en-CA" dirty="0"/>
              <a:t>What did you find?</a:t>
            </a:r>
          </a:p>
        </p:txBody>
      </p:sp>
      <p:sp>
        <p:nvSpPr>
          <p:cNvPr id="3" name="Content Placeholder 2">
            <a:extLst>
              <a:ext uri="{FF2B5EF4-FFF2-40B4-BE49-F238E27FC236}">
                <a16:creationId xmlns:a16="http://schemas.microsoft.com/office/drawing/2014/main" id="{252BDAD8-B254-4043-872A-9AEA80023903}"/>
              </a:ext>
            </a:extLst>
          </p:cNvPr>
          <p:cNvSpPr>
            <a:spLocks noGrp="1"/>
          </p:cNvSpPr>
          <p:nvPr>
            <p:ph idx="1"/>
          </p:nvPr>
        </p:nvSpPr>
        <p:spPr/>
        <p:txBody>
          <a:bodyPr/>
          <a:lstStyle/>
          <a:p>
            <a:r>
              <a:rPr lang="en-CA" dirty="0"/>
              <a:t>Do you have notes about:</a:t>
            </a:r>
          </a:p>
          <a:p>
            <a:pPr lvl="1"/>
            <a:r>
              <a:rPr lang="en-CA" dirty="0"/>
              <a:t>The house</a:t>
            </a:r>
          </a:p>
          <a:p>
            <a:pPr lvl="1"/>
            <a:r>
              <a:rPr lang="en-CA" dirty="0"/>
              <a:t>The perpetrator</a:t>
            </a:r>
          </a:p>
          <a:p>
            <a:pPr lvl="1"/>
            <a:r>
              <a:rPr lang="en-CA" dirty="0"/>
              <a:t>The victim</a:t>
            </a:r>
          </a:p>
          <a:p>
            <a:pPr lvl="1"/>
            <a:r>
              <a:rPr lang="en-CA" dirty="0"/>
              <a:t>The Officers</a:t>
            </a:r>
          </a:p>
          <a:p>
            <a:r>
              <a:rPr lang="en-CA" dirty="0"/>
              <a:t>What is the most important information?</a:t>
            </a:r>
          </a:p>
        </p:txBody>
      </p:sp>
    </p:spTree>
    <p:extLst>
      <p:ext uri="{BB962C8B-B14F-4D97-AF65-F5344CB8AC3E}">
        <p14:creationId xmlns:p14="http://schemas.microsoft.com/office/powerpoint/2010/main" val="289052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C5A8C41-D5CC-4236-81B4-F688973F29E0}"/>
              </a:ext>
            </a:extLst>
          </p:cNvPr>
          <p:cNvSpPr>
            <a:spLocks noChangeArrowheads="1"/>
          </p:cNvSpPr>
          <p:nvPr/>
        </p:nvSpPr>
        <p:spPr bwMode="auto">
          <a:xfrm>
            <a:off x="2209800" y="1219200"/>
            <a:ext cx="8153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dirty="0">
                <a:latin typeface="Times" panose="02020603050405020304" pitchFamily="18" charset="0"/>
              </a:rPr>
              <a:t>Problem Solving</a:t>
            </a:r>
          </a:p>
        </p:txBody>
      </p:sp>
      <p:sp>
        <p:nvSpPr>
          <p:cNvPr id="48131" name="Rectangle 3">
            <a:extLst>
              <a:ext uri="{FF2B5EF4-FFF2-40B4-BE49-F238E27FC236}">
                <a16:creationId xmlns:a16="http://schemas.microsoft.com/office/drawing/2014/main" id="{321B3B13-5DDB-424F-9209-9D869D399866}"/>
              </a:ext>
            </a:extLst>
          </p:cNvPr>
          <p:cNvSpPr>
            <a:spLocks noChangeArrowheads="1"/>
          </p:cNvSpPr>
          <p:nvPr/>
        </p:nvSpPr>
        <p:spPr bwMode="auto">
          <a:xfrm>
            <a:off x="2209800" y="1971675"/>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rgbClr val="A80000"/>
              </a:buClr>
            </a:pPr>
            <a:r>
              <a:rPr lang="en-US" altLang="en-US" sz="3200" dirty="0"/>
              <a:t>In community policing, a four-step process known as SARA is often used:</a:t>
            </a:r>
          </a:p>
        </p:txBody>
      </p:sp>
      <p:sp>
        <p:nvSpPr>
          <p:cNvPr id="48132" name="Text Box 4">
            <a:extLst>
              <a:ext uri="{FF2B5EF4-FFF2-40B4-BE49-F238E27FC236}">
                <a16:creationId xmlns:a16="http://schemas.microsoft.com/office/drawing/2014/main" id="{94F9011B-5698-4600-8A57-249E6966EBF7}"/>
              </a:ext>
            </a:extLst>
          </p:cNvPr>
          <p:cNvSpPr txBox="1">
            <a:spLocks noChangeArrowheads="1"/>
          </p:cNvSpPr>
          <p:nvPr/>
        </p:nvSpPr>
        <p:spPr bwMode="auto">
          <a:xfrm>
            <a:off x="2209800" y="3154364"/>
            <a:ext cx="7772400" cy="248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746125" indent="-2286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Clr>
                <a:srgbClr val="A80000"/>
              </a:buClr>
              <a:buFontTx/>
              <a:buChar char="•"/>
            </a:pPr>
            <a:r>
              <a:rPr lang="en-US" altLang="en-US" sz="2800" b="1" dirty="0">
                <a:latin typeface="Times" panose="02020603050405020304" pitchFamily="18" charset="0"/>
              </a:rPr>
              <a:t>S</a:t>
            </a:r>
            <a:r>
              <a:rPr lang="en-US" altLang="en-US" sz="2800" dirty="0">
                <a:latin typeface="Times" panose="02020603050405020304" pitchFamily="18" charset="0"/>
              </a:rPr>
              <a:t>canning—identifying problems</a:t>
            </a:r>
          </a:p>
          <a:p>
            <a:pPr eaLnBrk="1" hangingPunct="1">
              <a:spcBef>
                <a:spcPct val="20000"/>
              </a:spcBef>
              <a:buClr>
                <a:srgbClr val="A80000"/>
              </a:buClr>
              <a:buFontTx/>
              <a:buChar char="•"/>
            </a:pPr>
            <a:r>
              <a:rPr lang="en-US" altLang="en-US" sz="2800" b="1" dirty="0">
                <a:latin typeface="Times" panose="02020603050405020304" pitchFamily="18" charset="0"/>
              </a:rPr>
              <a:t>A</a:t>
            </a:r>
            <a:r>
              <a:rPr lang="en-US" altLang="en-US" sz="2800" dirty="0">
                <a:latin typeface="Times" panose="02020603050405020304" pitchFamily="18" charset="0"/>
              </a:rPr>
              <a:t>nalysis—understanding underlying problems</a:t>
            </a:r>
          </a:p>
          <a:p>
            <a:pPr eaLnBrk="1" hangingPunct="1">
              <a:spcBef>
                <a:spcPct val="20000"/>
              </a:spcBef>
              <a:buClr>
                <a:srgbClr val="A80000"/>
              </a:buClr>
              <a:buFontTx/>
              <a:buChar char="•"/>
            </a:pPr>
            <a:r>
              <a:rPr lang="en-US" altLang="en-US" sz="2800" b="1" dirty="0">
                <a:latin typeface="Times" panose="02020603050405020304" pitchFamily="18" charset="0"/>
              </a:rPr>
              <a:t>R</a:t>
            </a:r>
            <a:r>
              <a:rPr lang="en-US" altLang="en-US" sz="2800" dirty="0">
                <a:latin typeface="Times" panose="02020603050405020304" pitchFamily="18" charset="0"/>
              </a:rPr>
              <a:t>esponse—developing and implementing solutions</a:t>
            </a:r>
          </a:p>
          <a:p>
            <a:pPr eaLnBrk="1" hangingPunct="1">
              <a:spcBef>
                <a:spcPct val="20000"/>
              </a:spcBef>
              <a:buClr>
                <a:srgbClr val="A80000"/>
              </a:buClr>
              <a:buFontTx/>
              <a:buChar char="•"/>
            </a:pPr>
            <a:r>
              <a:rPr lang="en-US" altLang="en-US" sz="2800" b="1" dirty="0">
                <a:latin typeface="Times" panose="02020603050405020304" pitchFamily="18" charset="0"/>
              </a:rPr>
              <a:t>A</a:t>
            </a:r>
            <a:r>
              <a:rPr lang="en-US" altLang="en-US" sz="2800" dirty="0">
                <a:latin typeface="Times" panose="02020603050405020304" pitchFamily="18" charset="0"/>
              </a:rPr>
              <a:t>ssessment—determining the solutions’ effect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FF15D-C6A3-4331-88A7-35A5C2E88F41}"/>
              </a:ext>
            </a:extLst>
          </p:cNvPr>
          <p:cNvSpPr>
            <a:spLocks noGrp="1"/>
          </p:cNvSpPr>
          <p:nvPr>
            <p:ph type="title"/>
          </p:nvPr>
        </p:nvSpPr>
        <p:spPr/>
        <p:txBody>
          <a:bodyPr/>
          <a:lstStyle/>
          <a:p>
            <a:r>
              <a:rPr lang="en-CA" dirty="0"/>
              <a:t>See you in July!</a:t>
            </a:r>
          </a:p>
        </p:txBody>
      </p:sp>
      <p:sp>
        <p:nvSpPr>
          <p:cNvPr id="3" name="Content Placeholder 2">
            <a:extLst>
              <a:ext uri="{FF2B5EF4-FFF2-40B4-BE49-F238E27FC236}">
                <a16:creationId xmlns:a16="http://schemas.microsoft.com/office/drawing/2014/main" id="{2D3258E4-73AF-4923-A3B8-070CD45898B2}"/>
              </a:ext>
            </a:extLst>
          </p:cNvPr>
          <p:cNvSpPr>
            <a:spLocks noGrp="1"/>
          </p:cNvSpPr>
          <p:nvPr>
            <p:ph idx="1"/>
          </p:nvPr>
        </p:nvSpPr>
        <p:spPr/>
        <p:txBody>
          <a:bodyPr/>
          <a:lstStyle/>
          <a:p>
            <a:r>
              <a:rPr lang="en-CA" dirty="0"/>
              <a:t>Have an awesome few weeks!!!</a:t>
            </a:r>
          </a:p>
        </p:txBody>
      </p:sp>
    </p:spTree>
    <p:extLst>
      <p:ext uri="{BB962C8B-B14F-4D97-AF65-F5344CB8AC3E}">
        <p14:creationId xmlns:p14="http://schemas.microsoft.com/office/powerpoint/2010/main" val="12965009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554</Words>
  <Application>Microsoft Office PowerPoint</Application>
  <PresentationFormat>Widescreen</PresentationFormat>
  <Paragraphs>43</Paragraphs>
  <Slides>9</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Times</vt:lpstr>
      <vt:lpstr>Times New Roman</vt:lpstr>
      <vt:lpstr>Trebuchet MS</vt:lpstr>
      <vt:lpstr>Wingdings 3</vt:lpstr>
      <vt:lpstr>Facet</vt:lpstr>
      <vt:lpstr>Important Note Taking</vt:lpstr>
      <vt:lpstr>Overview</vt:lpstr>
      <vt:lpstr>What Notes are Important?</vt:lpstr>
      <vt:lpstr>Good Notes:</vt:lpstr>
      <vt:lpstr>Note Taking Strategies</vt:lpstr>
      <vt:lpstr>Note Taking Practice  https://www.youtube.com/watch?v=cYycOSQOWTk </vt:lpstr>
      <vt:lpstr>What did you find?</vt:lpstr>
      <vt:lpstr>PowerPoint Presentation</vt:lpstr>
      <vt:lpstr>See you in July!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Note Taking</dc:title>
  <dc:creator>AMANDA SUNDELL</dc:creator>
  <cp:lastModifiedBy>AMANDA SUNDELL</cp:lastModifiedBy>
  <cp:revision>6</cp:revision>
  <dcterms:created xsi:type="dcterms:W3CDTF">2019-06-05T14:46:02Z</dcterms:created>
  <dcterms:modified xsi:type="dcterms:W3CDTF">2019-06-05T15:11:25Z</dcterms:modified>
</cp:coreProperties>
</file>